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79" r:id="rId4"/>
    <p:sldId id="258" r:id="rId5"/>
    <p:sldId id="271" r:id="rId6"/>
    <p:sldId id="272" r:id="rId7"/>
    <p:sldId id="273" r:id="rId8"/>
    <p:sldId id="274" r:id="rId9"/>
    <p:sldId id="275" r:id="rId10"/>
    <p:sldId id="278" r:id="rId11"/>
    <p:sldId id="277" r:id="rId12"/>
    <p:sldId id="28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9FBA9A-7F3B-47B6-B1BA-D40DB7078705}" v="61" dt="2026-01-27T00:49:30.5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04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369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1801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44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16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232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814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4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328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63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2F1FF6BB-7118-453B-87DA-BB8393A330EF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3B04DFC7-20CD-42BB-92F1-B6A184DCD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53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E4F03-BCCC-4235-8726-7AF13F4ACB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003" y="1781611"/>
            <a:ext cx="6034410" cy="1809737"/>
          </a:xfrm>
        </p:spPr>
        <p:txBody>
          <a:bodyPr>
            <a:normAutofit/>
          </a:bodyPr>
          <a:lstStyle/>
          <a:p>
            <a:br>
              <a:rPr lang="zh-TW" altLang="en-US" sz="4800" dirty="0">
                <a:solidFill>
                  <a:srgbClr val="FF0000"/>
                </a:solidFill>
              </a:rPr>
            </a:br>
            <a:r>
              <a:rPr lang="zh-TW" altLang="en-US" sz="4800" dirty="0">
                <a:solidFill>
                  <a:srgbClr val="FF0000"/>
                </a:solidFill>
              </a:rPr>
              <a:t>網站華麗      新</a:t>
            </a:r>
            <a:endParaRPr lang="en-US" sz="4800" dirty="0">
              <a:solidFill>
                <a:srgbClr val="FF0000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44ACA51-1F4E-0ED8-1108-6976E0CE46A9}"/>
              </a:ext>
            </a:extLst>
          </p:cNvPr>
          <p:cNvSpPr txBox="1">
            <a:spLocks/>
          </p:cNvSpPr>
          <p:nvPr/>
        </p:nvSpPr>
        <p:spPr>
          <a:xfrm>
            <a:off x="671050" y="381081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Final Project Topic: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Final Project Topic: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Final Project Topic: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Final Project Topic: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Final Project Topic: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2344722-1BF9-41EB-628E-DC018FFA8737}"/>
              </a:ext>
            </a:extLst>
          </p:cNvPr>
          <p:cNvSpPr txBox="1">
            <a:spLocks/>
          </p:cNvSpPr>
          <p:nvPr/>
        </p:nvSpPr>
        <p:spPr>
          <a:xfrm>
            <a:off x="826503" y="1048706"/>
            <a:ext cx="9404723" cy="73290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TW" altLang="en-US" sz="4200" dirty="0"/>
              <a:t>專案報告</a:t>
            </a:r>
            <a:endParaRPr lang="en-US" sz="4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19861F-96D2-3C57-796E-812F84CA2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62893">
            <a:off x="5474737" y="1852678"/>
            <a:ext cx="6310889" cy="34920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DE33339-2E42-2811-4D8D-99BBFF71F3F4}"/>
              </a:ext>
            </a:extLst>
          </p:cNvPr>
          <p:cNvSpPr txBox="1"/>
          <p:nvPr/>
        </p:nvSpPr>
        <p:spPr>
          <a:xfrm rot="12167342">
            <a:off x="3289748" y="2500311"/>
            <a:ext cx="1015663" cy="84585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TW" altLang="en-US" sz="5400" dirty="0">
                <a:solidFill>
                  <a:schemeClr val="bg1"/>
                </a:solidFill>
              </a:rPr>
              <a:t>轉</a:t>
            </a:r>
            <a:endParaRPr lang="en-HK" sz="5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864ED5-3A4C-B24D-4011-8293FEB17FFE}"/>
              </a:ext>
            </a:extLst>
          </p:cNvPr>
          <p:cNvSpPr txBox="1"/>
          <p:nvPr/>
        </p:nvSpPr>
        <p:spPr>
          <a:xfrm>
            <a:off x="158621" y="6411340"/>
            <a:ext cx="402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solidFill>
                  <a:schemeClr val="bg1"/>
                </a:solidFill>
              </a:rPr>
              <a:t>Python </a:t>
            </a:r>
            <a:r>
              <a:rPr lang="zh-TW" altLang="en-US" dirty="0">
                <a:solidFill>
                  <a:schemeClr val="bg1"/>
                </a:solidFill>
              </a:rPr>
              <a:t>網站框架開發助理證書</a:t>
            </a:r>
            <a:endParaRPr lang="en-H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9085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AD978C-0CCF-4955-EB49-97550455C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C530D-A220-0AF6-0A46-7EEFF95DA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IV. </a:t>
            </a:r>
            <a:r>
              <a:rPr lang="zh-TW" altLang="en-US" dirty="0">
                <a:solidFill>
                  <a:schemeClr val="tx2"/>
                </a:solidFill>
              </a:rPr>
              <a:t>解決方案 </a:t>
            </a:r>
            <a:r>
              <a:rPr lang="en-HK" altLang="zh-TW" dirty="0">
                <a:solidFill>
                  <a:schemeClr val="tx2"/>
                </a:solidFill>
              </a:rPr>
              <a:t>-</a:t>
            </a:r>
            <a:r>
              <a:rPr lang="zh-TW" altLang="en-US" dirty="0">
                <a:solidFill>
                  <a:schemeClr val="tx2"/>
                </a:solidFill>
              </a:rPr>
              <a:t>頁面優化</a:t>
            </a:r>
            <a:endParaRPr lang="en-US" dirty="0">
              <a:solidFill>
                <a:schemeClr val="tx2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1543A57-D96D-0627-45FB-38910D7E98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3612443"/>
              </p:ext>
            </p:extLst>
          </p:nvPr>
        </p:nvGraphicFramePr>
        <p:xfrm>
          <a:off x="3564294" y="1668981"/>
          <a:ext cx="7688424" cy="365880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1922106">
                  <a:extLst>
                    <a:ext uri="{9D8B030D-6E8A-4147-A177-3AD203B41FA5}">
                      <a16:colId xmlns:a16="http://schemas.microsoft.com/office/drawing/2014/main" val="2293414080"/>
                    </a:ext>
                  </a:extLst>
                </a:gridCol>
                <a:gridCol w="1922106">
                  <a:extLst>
                    <a:ext uri="{9D8B030D-6E8A-4147-A177-3AD203B41FA5}">
                      <a16:colId xmlns:a16="http://schemas.microsoft.com/office/drawing/2014/main" val="1009135235"/>
                    </a:ext>
                  </a:extLst>
                </a:gridCol>
                <a:gridCol w="1922106">
                  <a:extLst>
                    <a:ext uri="{9D8B030D-6E8A-4147-A177-3AD203B41FA5}">
                      <a16:colId xmlns:a16="http://schemas.microsoft.com/office/drawing/2014/main" val="1840760726"/>
                    </a:ext>
                  </a:extLst>
                </a:gridCol>
                <a:gridCol w="1922106">
                  <a:extLst>
                    <a:ext uri="{9D8B030D-6E8A-4147-A177-3AD203B41FA5}">
                      <a16:colId xmlns:a16="http://schemas.microsoft.com/office/drawing/2014/main" val="4277017767"/>
                    </a:ext>
                  </a:extLst>
                </a:gridCol>
              </a:tblGrid>
              <a:tr h="18294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800" dirty="0"/>
                        <a:t>首頁</a:t>
                      </a:r>
                      <a:endParaRPr lang="en-HK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快速連結</a:t>
                      </a:r>
                      <a:endParaRPr lang="en-HK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2800" dirty="0"/>
                        <a:t>Navbar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動感</a:t>
                      </a:r>
                      <a:endParaRPr lang="en-HK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063175"/>
                  </a:ext>
                </a:extLst>
              </a:tr>
              <a:tr h="18294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互動</a:t>
                      </a:r>
                      <a:endParaRPr lang="en-HK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內容整合</a:t>
                      </a:r>
                      <a:endParaRPr lang="en-HK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顏色</a:t>
                      </a:r>
                      <a:r>
                        <a:rPr lang="en-HK" altLang="zh-TW" sz="2800" dirty="0"/>
                        <a:t>/</a:t>
                      </a:r>
                      <a:r>
                        <a:rPr lang="zh-TW" altLang="en-US" sz="2800" dirty="0"/>
                        <a:t>字體</a:t>
                      </a:r>
                      <a:endParaRPr lang="en-HK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處理各種螢幕尺寸</a:t>
                      </a:r>
                      <a:endParaRPr lang="en-HK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484569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D6F5F4E-525B-2F7D-92BC-177E7731EC02}"/>
              </a:ext>
            </a:extLst>
          </p:cNvPr>
          <p:cNvSpPr txBox="1"/>
          <p:nvPr/>
        </p:nvSpPr>
        <p:spPr>
          <a:xfrm>
            <a:off x="158621" y="6411340"/>
            <a:ext cx="402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solidFill>
                  <a:schemeClr val="bg1"/>
                </a:solidFill>
              </a:rPr>
              <a:t>Python </a:t>
            </a:r>
            <a:r>
              <a:rPr lang="zh-TW" altLang="en-US" dirty="0">
                <a:solidFill>
                  <a:schemeClr val="bg1"/>
                </a:solidFill>
              </a:rPr>
              <a:t>網站框架開發助理證書</a:t>
            </a:r>
            <a:endParaRPr lang="en-H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2626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9432B-989E-8651-53C4-242B8B5C73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4BB83-335F-BA4A-726A-F4A4FF9A7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IV. </a:t>
            </a:r>
            <a:r>
              <a:rPr lang="zh-TW" altLang="en-US" dirty="0">
                <a:solidFill>
                  <a:schemeClr val="tx2"/>
                </a:solidFill>
              </a:rPr>
              <a:t>解決方案 </a:t>
            </a:r>
            <a:r>
              <a:rPr lang="en-HK" altLang="zh-TW" dirty="0">
                <a:solidFill>
                  <a:schemeClr val="tx2"/>
                </a:solidFill>
              </a:rPr>
              <a:t>-</a:t>
            </a:r>
            <a:r>
              <a:rPr lang="zh-TW" altLang="en-US" dirty="0">
                <a:solidFill>
                  <a:schemeClr val="tx2"/>
                </a:solidFill>
              </a:rPr>
              <a:t>新增功能</a:t>
            </a:r>
            <a:endParaRPr lang="en-US" dirty="0">
              <a:solidFill>
                <a:schemeClr val="tx2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65F95AF-4508-B34E-B2F0-BFCA93FB116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6894622"/>
              </p:ext>
            </p:extLst>
          </p:nvPr>
        </p:nvGraphicFramePr>
        <p:xfrm>
          <a:off x="3853543" y="1582472"/>
          <a:ext cx="7016620" cy="3693056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1754155">
                  <a:extLst>
                    <a:ext uri="{9D8B030D-6E8A-4147-A177-3AD203B41FA5}">
                      <a16:colId xmlns:a16="http://schemas.microsoft.com/office/drawing/2014/main" val="1009135235"/>
                    </a:ext>
                  </a:extLst>
                </a:gridCol>
                <a:gridCol w="1754155">
                  <a:extLst>
                    <a:ext uri="{9D8B030D-6E8A-4147-A177-3AD203B41FA5}">
                      <a16:colId xmlns:a16="http://schemas.microsoft.com/office/drawing/2014/main" val="1840760726"/>
                    </a:ext>
                  </a:extLst>
                </a:gridCol>
                <a:gridCol w="1754155">
                  <a:extLst>
                    <a:ext uri="{9D8B030D-6E8A-4147-A177-3AD203B41FA5}">
                      <a16:colId xmlns:a16="http://schemas.microsoft.com/office/drawing/2014/main" val="1570903575"/>
                    </a:ext>
                  </a:extLst>
                </a:gridCol>
                <a:gridCol w="1754155">
                  <a:extLst>
                    <a:ext uri="{9D8B030D-6E8A-4147-A177-3AD203B41FA5}">
                      <a16:colId xmlns:a16="http://schemas.microsoft.com/office/drawing/2014/main" val="239406651"/>
                    </a:ext>
                  </a:extLst>
                </a:gridCol>
              </a:tblGrid>
              <a:tr h="1846528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講道檢索</a:t>
                      </a:r>
                      <a:endParaRPr lang="en-HK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會員註冊</a:t>
                      </a:r>
                      <a:endParaRPr lang="en-HK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HK" sz="2800" dirty="0"/>
                        <a:t>Alert!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會員登入</a:t>
                      </a:r>
                      <a:endParaRPr lang="en-HK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063175"/>
                  </a:ext>
                </a:extLst>
              </a:tr>
              <a:tr h="1846528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網上報名</a:t>
                      </a:r>
                      <a:endParaRPr lang="en-HK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個人資料一覽</a:t>
                      </a:r>
                      <a:endParaRPr lang="en-HK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/>
                        <a:t>內容預覽</a:t>
                      </a:r>
                      <a:endParaRPr lang="en-HK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/>
                        <a:t>統計數據</a:t>
                      </a:r>
                      <a:endParaRPr lang="en-HK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48456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1094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ED9FA-215F-6C45-13CB-F553372894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2A37F-6E97-7565-7A3F-888248665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V. UML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A7F98E1E-ACCF-B8C2-5A82-CEF3C9C1FCCE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0021459"/>
              </p:ext>
            </p:extLst>
          </p:nvPr>
        </p:nvGraphicFramePr>
        <p:xfrm>
          <a:off x="5545137" y="1996752"/>
          <a:ext cx="2721583" cy="2357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2" imgW="914400" imgH="792417" progId="Acrobat.Document.DC">
                  <p:embed/>
                </p:oleObj>
              </mc:Choice>
              <mc:Fallback>
                <p:oleObj name="Acrobat Document" showAsIcon="1" r:id="rId2" imgW="914400" imgH="792417" progId="Acrobat.Document.DC">
                  <p:embed/>
                  <p:pic>
                    <p:nvPicPr>
                      <p:cNvPr id="9" name="Content Placeholder 8">
                        <a:extLst>
                          <a:ext uri="{FF2B5EF4-FFF2-40B4-BE49-F238E27FC236}">
                            <a16:creationId xmlns:a16="http://schemas.microsoft.com/office/drawing/2014/main" id="{A7F98E1E-ACCF-B8C2-5A82-CEF3C9C1FC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545137" y="1996752"/>
                        <a:ext cx="2721583" cy="23577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0887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9E29C-3570-4CD5-B1C3-1F72E8DAF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tx2"/>
                </a:solidFill>
              </a:rPr>
              <a:t>專案成員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81412-33DD-4858-8589-F5FDF7FE0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sz="2800" dirty="0">
                <a:solidFill>
                  <a:srgbClr val="7030A0"/>
                </a:solidFill>
              </a:rPr>
              <a:t>To Wai Man (1) </a:t>
            </a:r>
          </a:p>
          <a:p>
            <a:r>
              <a:rPr lang="en-US" sz="2800" dirty="0">
                <a:solidFill>
                  <a:srgbClr val="7030A0"/>
                </a:solidFill>
              </a:rPr>
              <a:t>Leong Wai Lan Grace (2)</a:t>
            </a:r>
          </a:p>
          <a:p>
            <a:r>
              <a:rPr lang="en-US" sz="2800" dirty="0">
                <a:solidFill>
                  <a:srgbClr val="7030A0"/>
                </a:solidFill>
              </a:rPr>
              <a:t>Wong Man Ying (3)</a:t>
            </a:r>
          </a:p>
          <a:p>
            <a:r>
              <a:rPr lang="en-US" sz="2800" dirty="0">
                <a:solidFill>
                  <a:srgbClr val="7030A0"/>
                </a:solidFill>
              </a:rPr>
              <a:t>Cheung Tsz Lung (20)</a:t>
            </a:r>
          </a:p>
          <a:p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C2F25A-17EB-DEFB-98BC-3968469B7441}"/>
              </a:ext>
            </a:extLst>
          </p:cNvPr>
          <p:cNvSpPr txBox="1"/>
          <p:nvPr/>
        </p:nvSpPr>
        <p:spPr>
          <a:xfrm>
            <a:off x="158621" y="6411340"/>
            <a:ext cx="402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solidFill>
                  <a:schemeClr val="bg1"/>
                </a:solidFill>
              </a:rPr>
              <a:t>Python </a:t>
            </a:r>
            <a:r>
              <a:rPr lang="zh-TW" altLang="en-US" dirty="0">
                <a:solidFill>
                  <a:schemeClr val="bg1"/>
                </a:solidFill>
              </a:rPr>
              <a:t>網站框架開發助理證書</a:t>
            </a:r>
            <a:endParaRPr lang="en-H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864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238AF-37A4-8DB2-4215-6AB37F898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4A36A-98E4-BC6D-67D9-A68AE91FF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tx2"/>
                </a:solidFill>
              </a:rPr>
              <a:t>內容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13D85-21B5-0CAD-AD40-2F05332EFE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zh-TW" altLang="en-US" sz="2800" dirty="0">
                <a:solidFill>
                  <a:srgbClr val="7030A0"/>
                </a:solidFill>
              </a:rPr>
              <a:t>背景</a:t>
            </a:r>
            <a:endParaRPr lang="en-HK" altLang="zh-TW" sz="2800" dirty="0">
              <a:solidFill>
                <a:srgbClr val="7030A0"/>
              </a:solidFill>
            </a:endParaRPr>
          </a:p>
          <a:p>
            <a:pPr marL="571500" indent="-571500">
              <a:buFont typeface="+mj-lt"/>
              <a:buAutoNum type="romanUcPeriod"/>
            </a:pPr>
            <a:r>
              <a:rPr lang="zh-TW" altLang="en-US" sz="2800" dirty="0">
                <a:solidFill>
                  <a:srgbClr val="7030A0"/>
                </a:solidFill>
              </a:rPr>
              <a:t>現況</a:t>
            </a:r>
            <a:r>
              <a:rPr lang="en-HK" altLang="zh-TW" sz="2800" dirty="0">
                <a:solidFill>
                  <a:srgbClr val="7030A0"/>
                </a:solidFill>
              </a:rPr>
              <a:t>-</a:t>
            </a:r>
            <a:r>
              <a:rPr lang="zh-TW" altLang="en-US" sz="2800" dirty="0">
                <a:solidFill>
                  <a:srgbClr val="7030A0"/>
                </a:solidFill>
              </a:rPr>
              <a:t>網站的痛點</a:t>
            </a:r>
            <a:endParaRPr lang="en-HK" altLang="zh-TW" sz="2800" dirty="0">
              <a:solidFill>
                <a:srgbClr val="7030A0"/>
              </a:solidFill>
            </a:endParaRPr>
          </a:p>
          <a:p>
            <a:pPr marL="571500" indent="-571500">
              <a:buFont typeface="+mj-lt"/>
              <a:buAutoNum type="romanUcPeriod"/>
            </a:pPr>
            <a:r>
              <a:rPr lang="zh-TW" altLang="en-US" sz="2800" dirty="0">
                <a:solidFill>
                  <a:srgbClr val="7030A0"/>
                </a:solidFill>
              </a:rPr>
              <a:t>挑戰</a:t>
            </a:r>
            <a:endParaRPr lang="en-HK" altLang="zh-TW" sz="2800" dirty="0">
              <a:solidFill>
                <a:srgbClr val="7030A0"/>
              </a:solidFill>
            </a:endParaRPr>
          </a:p>
          <a:p>
            <a:pPr marL="571500" indent="-571500">
              <a:buFont typeface="+mj-lt"/>
              <a:buAutoNum type="romanUcPeriod"/>
            </a:pPr>
            <a:r>
              <a:rPr lang="zh-TW" altLang="en-US" sz="2800" dirty="0">
                <a:solidFill>
                  <a:srgbClr val="7030A0"/>
                </a:solidFill>
              </a:rPr>
              <a:t>解決方案 </a:t>
            </a:r>
            <a:endParaRPr lang="en-HK" altLang="zh-TW" sz="2800" dirty="0">
              <a:solidFill>
                <a:srgbClr val="7030A0"/>
              </a:solidFill>
            </a:endParaRPr>
          </a:p>
          <a:p>
            <a:pPr marL="864108" lvl="1" indent="-571500">
              <a:buFont typeface="Wingdings" panose="05000000000000000000" pitchFamily="2" charset="2"/>
              <a:buChar char="v"/>
            </a:pPr>
            <a:r>
              <a:rPr lang="zh-TW" altLang="en-US" sz="2600" dirty="0">
                <a:solidFill>
                  <a:srgbClr val="7030A0"/>
                </a:solidFill>
              </a:rPr>
              <a:t>頁面優化</a:t>
            </a:r>
            <a:endParaRPr lang="en-HK" altLang="zh-TW" sz="2600" dirty="0">
              <a:solidFill>
                <a:srgbClr val="7030A0"/>
              </a:solidFill>
            </a:endParaRPr>
          </a:p>
          <a:p>
            <a:pPr marL="864108" lvl="1" indent="-571500">
              <a:buFont typeface="Wingdings" panose="05000000000000000000" pitchFamily="2" charset="2"/>
              <a:buChar char="v"/>
            </a:pPr>
            <a:r>
              <a:rPr lang="zh-TW" altLang="en-US" sz="2600" dirty="0">
                <a:solidFill>
                  <a:srgbClr val="7030A0"/>
                </a:solidFill>
              </a:rPr>
              <a:t>新增功能</a:t>
            </a:r>
            <a:endParaRPr lang="en-HK" altLang="zh-TW" sz="2600" dirty="0">
              <a:solidFill>
                <a:srgbClr val="7030A0"/>
              </a:solidFill>
            </a:endParaRPr>
          </a:p>
          <a:p>
            <a:pPr marL="571500" indent="-571500">
              <a:buFont typeface="+mj-lt"/>
              <a:buAutoNum type="romanUcPeriod"/>
            </a:pPr>
            <a:r>
              <a:rPr lang="en-HK" altLang="zh-TW" sz="2800" dirty="0">
                <a:solidFill>
                  <a:srgbClr val="7030A0"/>
                </a:solidFill>
              </a:rPr>
              <a:t>UML</a:t>
            </a:r>
          </a:p>
          <a:p>
            <a:pPr marL="571500" indent="-571500">
              <a:buFont typeface="+mj-lt"/>
              <a:buAutoNum type="romanUcPeriod"/>
            </a:pPr>
            <a:r>
              <a:rPr lang="zh-TW" altLang="en-US" sz="2800" dirty="0">
                <a:solidFill>
                  <a:srgbClr val="7030A0"/>
                </a:solidFill>
              </a:rPr>
              <a:t>操作演示</a:t>
            </a: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4CEBCC-1C75-6714-95D7-AA8F671F662D}"/>
              </a:ext>
            </a:extLst>
          </p:cNvPr>
          <p:cNvSpPr txBox="1"/>
          <p:nvPr/>
        </p:nvSpPr>
        <p:spPr>
          <a:xfrm>
            <a:off x="158621" y="6411340"/>
            <a:ext cx="402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solidFill>
                  <a:schemeClr val="bg1"/>
                </a:solidFill>
              </a:rPr>
              <a:t>Python </a:t>
            </a:r>
            <a:r>
              <a:rPr lang="zh-TW" altLang="en-US" dirty="0">
                <a:solidFill>
                  <a:schemeClr val="bg1"/>
                </a:solidFill>
              </a:rPr>
              <a:t>網站框架開發助理證書</a:t>
            </a:r>
            <a:endParaRPr lang="en-H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096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31A8E-02C5-4183-9EC1-B08B85588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I. </a:t>
            </a:r>
            <a:r>
              <a:rPr lang="zh-TW" altLang="en-US" dirty="0">
                <a:solidFill>
                  <a:schemeClr val="tx2"/>
                </a:solidFill>
              </a:rPr>
              <a:t>背景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75BA8DF-53E9-8D1E-943C-65ECF414B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7924" y="956984"/>
            <a:ext cx="6385871" cy="4768036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zh-TW" altLang="en-US" sz="2800" dirty="0"/>
              <a:t> 嘉盛浸信會於</a:t>
            </a:r>
            <a:r>
              <a:rPr lang="en-HK" altLang="zh-TW" sz="2800" dirty="0"/>
              <a:t>1996</a:t>
            </a:r>
            <a:r>
              <a:rPr lang="zh-TW" altLang="en-US" sz="2800" dirty="0"/>
              <a:t>年成立，至今</a:t>
            </a:r>
            <a:r>
              <a:rPr lang="en-HK" altLang="zh-TW" sz="2800" dirty="0"/>
              <a:t>30</a:t>
            </a:r>
            <a:r>
              <a:rPr lang="zh-TW" altLang="en-US" sz="2800" dirty="0"/>
              <a:t>年</a:t>
            </a:r>
            <a:endParaRPr lang="en-HK" altLang="zh-TW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zh-TW" altLang="en-US" sz="2800" dirty="0"/>
              <a:t> 位於粉嶺嘉盛苑</a:t>
            </a:r>
            <a:endParaRPr lang="en-HK" altLang="zh-TW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en-HK" altLang="zh-TW" sz="2800" dirty="0"/>
              <a:t> </a:t>
            </a:r>
            <a:r>
              <a:rPr lang="zh-TW" altLang="en-US" sz="2800" dirty="0"/>
              <a:t>會眾近年不斷增長，並有年輕化趨勢</a:t>
            </a:r>
            <a:endParaRPr lang="en-HK" altLang="zh-TW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en-HK" sz="2800" dirty="0"/>
              <a:t> </a:t>
            </a:r>
            <a:r>
              <a:rPr lang="zh-TW" altLang="en-US" sz="2800" dirty="0"/>
              <a:t>目前網頁未能配合教會發展</a:t>
            </a:r>
            <a:r>
              <a:rPr lang="en-HK" sz="2800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C49B4F-6086-0FBD-190C-7CFCCAE41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9545" y="3943257"/>
            <a:ext cx="3009356" cy="21495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136C35-E95B-FBD5-BC3E-0B99F5A6A251}"/>
              </a:ext>
            </a:extLst>
          </p:cNvPr>
          <p:cNvSpPr txBox="1"/>
          <p:nvPr/>
        </p:nvSpPr>
        <p:spPr>
          <a:xfrm>
            <a:off x="158621" y="6411340"/>
            <a:ext cx="402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solidFill>
                  <a:schemeClr val="bg1"/>
                </a:solidFill>
              </a:rPr>
              <a:t>Python </a:t>
            </a:r>
            <a:r>
              <a:rPr lang="zh-TW" altLang="en-US" dirty="0">
                <a:solidFill>
                  <a:schemeClr val="bg1"/>
                </a:solidFill>
              </a:rPr>
              <a:t>網站框架開發助理證書</a:t>
            </a:r>
            <a:endParaRPr lang="en-H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2191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AC45D3-8689-BA2E-EB80-0AD9882EB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0AD1F-2062-B484-DAB6-4370F9725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II. </a:t>
            </a:r>
            <a:r>
              <a:rPr lang="zh-TW" altLang="en-US" dirty="0">
                <a:solidFill>
                  <a:schemeClr val="tx2"/>
                </a:solidFill>
              </a:rPr>
              <a:t>現況</a:t>
            </a:r>
            <a:r>
              <a:rPr lang="en-HK" altLang="zh-TW" dirty="0">
                <a:solidFill>
                  <a:schemeClr val="tx2"/>
                </a:solidFill>
              </a:rPr>
              <a:t>-</a:t>
            </a:r>
            <a:r>
              <a:rPr lang="zh-TW" altLang="en-US" dirty="0">
                <a:solidFill>
                  <a:schemeClr val="tx2"/>
                </a:solidFill>
              </a:rPr>
              <a:t>網站的痛點</a:t>
            </a:r>
            <a:r>
              <a:rPr lang="en-HK" altLang="zh-TW" dirty="0">
                <a:solidFill>
                  <a:schemeClr val="tx2"/>
                </a:solidFill>
              </a:rPr>
              <a:t>(1/4)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81FB3B-598C-A79E-6735-2F76A8F8FA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TW" altLang="en-US" sz="2400" dirty="0"/>
              <a:t> 以文字資訊為主，首頁欠缺吸引力</a:t>
            </a:r>
            <a:endParaRPr lang="en-HK" altLang="zh-TW" sz="2400" dirty="0"/>
          </a:p>
          <a:p>
            <a:pPr marL="0" indent="0">
              <a:buNone/>
            </a:pPr>
            <a:endParaRPr lang="en-HK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093DA3-15F1-4EA8-0F0B-E63B0881F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9706" y="1455608"/>
            <a:ext cx="5640803" cy="3410203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BFA7550-DBED-B565-F2F4-2F97ED710619}"/>
              </a:ext>
            </a:extLst>
          </p:cNvPr>
          <p:cNvGrpSpPr/>
          <p:nvPr/>
        </p:nvGrpSpPr>
        <p:grpSpPr>
          <a:xfrm>
            <a:off x="6987268" y="3224848"/>
            <a:ext cx="4414740" cy="2769044"/>
            <a:chOff x="1036320" y="2374915"/>
            <a:chExt cx="5019869" cy="341020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BA15501-1B37-392E-1F21-8384A95A5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36320" y="2374915"/>
              <a:ext cx="5019869" cy="3410203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FB27E4B-2D07-CD5A-BAFA-A1E7EA4E0554}"/>
                </a:ext>
              </a:extLst>
            </p:cNvPr>
            <p:cNvSpPr txBox="1"/>
            <p:nvPr/>
          </p:nvSpPr>
          <p:spPr>
            <a:xfrm>
              <a:off x="1306285" y="2463281"/>
              <a:ext cx="707661" cy="379041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sz="1400" b="1" dirty="0">
                  <a:solidFill>
                    <a:schemeClr val="bg1"/>
                  </a:solidFill>
                </a:rPr>
                <a:t>首頁</a:t>
              </a:r>
              <a:endParaRPr lang="en-HK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FCA910D-2290-56DA-4FB6-953E8FF8D508}"/>
              </a:ext>
            </a:extLst>
          </p:cNvPr>
          <p:cNvSpPr txBox="1"/>
          <p:nvPr/>
        </p:nvSpPr>
        <p:spPr>
          <a:xfrm>
            <a:off x="158621" y="6411340"/>
            <a:ext cx="402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solidFill>
                  <a:schemeClr val="bg1"/>
                </a:solidFill>
              </a:rPr>
              <a:t>Python </a:t>
            </a:r>
            <a:r>
              <a:rPr lang="zh-TW" altLang="en-US" dirty="0">
                <a:solidFill>
                  <a:schemeClr val="bg1"/>
                </a:solidFill>
              </a:rPr>
              <a:t>網站框架開發助理證書</a:t>
            </a:r>
            <a:endParaRPr lang="en-H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5242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2C784-FEAA-E883-3919-7956B66CF5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1D870-7102-8C20-4199-EFD204E4E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II. </a:t>
            </a:r>
            <a:r>
              <a:rPr lang="zh-TW" altLang="en-US" dirty="0">
                <a:solidFill>
                  <a:schemeClr val="tx2"/>
                </a:solidFill>
              </a:rPr>
              <a:t>網站的痛點</a:t>
            </a:r>
            <a:r>
              <a:rPr lang="en-HK" altLang="zh-TW" dirty="0">
                <a:solidFill>
                  <a:schemeClr val="tx2"/>
                </a:solidFill>
              </a:rPr>
              <a:t>(2/4)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F7281BB-DF72-5FB8-D94C-40ED95DC9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zh-TW" altLang="en-US" sz="2400" dirty="0"/>
              <a:t>搜查資料不容易</a:t>
            </a:r>
            <a:endParaRPr lang="en-HK" altLang="zh-TW" sz="2400" dirty="0"/>
          </a:p>
          <a:p>
            <a:pPr marL="0" indent="0">
              <a:buNone/>
            </a:pPr>
            <a:endParaRPr lang="en-HK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29ADF1-91DE-E6C3-7E2A-8F3FB4A0A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2243" y="1347214"/>
            <a:ext cx="5150498" cy="32667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239A94-3907-DAD6-3662-0C430A464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3493" y="4275723"/>
            <a:ext cx="3672223" cy="219213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Arrow: Left 10">
            <a:extLst>
              <a:ext uri="{FF2B5EF4-FFF2-40B4-BE49-F238E27FC236}">
                <a16:creationId xmlns:a16="http://schemas.microsoft.com/office/drawing/2014/main" id="{0B524222-6764-D4E4-D832-BEA9D0DB1AE8}"/>
              </a:ext>
            </a:extLst>
          </p:cNvPr>
          <p:cNvSpPr/>
          <p:nvPr/>
        </p:nvSpPr>
        <p:spPr>
          <a:xfrm>
            <a:off x="7638835" y="3303130"/>
            <a:ext cx="317241" cy="242596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9BCC56-C633-6197-6D41-38074549C964}"/>
              </a:ext>
            </a:extLst>
          </p:cNvPr>
          <p:cNvSpPr txBox="1"/>
          <p:nvPr/>
        </p:nvSpPr>
        <p:spPr>
          <a:xfrm>
            <a:off x="158621" y="6411340"/>
            <a:ext cx="402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solidFill>
                  <a:schemeClr val="bg1"/>
                </a:solidFill>
              </a:rPr>
              <a:t>Python </a:t>
            </a:r>
            <a:r>
              <a:rPr lang="zh-TW" altLang="en-US" dirty="0">
                <a:solidFill>
                  <a:schemeClr val="bg1"/>
                </a:solidFill>
              </a:rPr>
              <a:t>網站框架開發助理證書</a:t>
            </a:r>
            <a:endParaRPr lang="en-H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9371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59DE56-EF43-D7BF-E5A2-E98115EBB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77CAE-D2BC-CEF4-B2E3-52BAE0375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II. </a:t>
            </a:r>
            <a:r>
              <a:rPr lang="zh-TW" altLang="en-US" dirty="0">
                <a:solidFill>
                  <a:schemeClr val="tx2"/>
                </a:solidFill>
              </a:rPr>
              <a:t>網站的痛點</a:t>
            </a:r>
            <a:r>
              <a:rPr lang="en-HK" altLang="zh-TW" dirty="0">
                <a:solidFill>
                  <a:schemeClr val="tx2"/>
                </a:solidFill>
              </a:rPr>
              <a:t>(3/4)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113309B-8768-8403-0CEC-CBD4196044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zh-TW" altLang="en-US" sz="2400" dirty="0"/>
              <a:t>資料不充足，難以吸引新來賓</a:t>
            </a:r>
            <a:endParaRPr lang="en-HK" altLang="zh-TW" sz="2400" dirty="0"/>
          </a:p>
          <a:p>
            <a:pPr marL="0" indent="0">
              <a:buNone/>
            </a:pPr>
            <a:endParaRPr lang="en-HK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4DF562-536C-0CF3-8EAF-6CFC59391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761" y="1775439"/>
            <a:ext cx="7052214" cy="35058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5B006C-F027-D093-4A32-0FEEAC3FE534}"/>
              </a:ext>
            </a:extLst>
          </p:cNvPr>
          <p:cNvSpPr txBox="1"/>
          <p:nvPr/>
        </p:nvSpPr>
        <p:spPr>
          <a:xfrm>
            <a:off x="158621" y="6411340"/>
            <a:ext cx="402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solidFill>
                  <a:schemeClr val="bg1"/>
                </a:solidFill>
              </a:rPr>
              <a:t>Python </a:t>
            </a:r>
            <a:r>
              <a:rPr lang="zh-TW" altLang="en-US" dirty="0">
                <a:solidFill>
                  <a:schemeClr val="bg1"/>
                </a:solidFill>
              </a:rPr>
              <a:t>網站框架開發助理證書</a:t>
            </a:r>
            <a:endParaRPr lang="en-H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602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AD5CBD-9B45-3F4C-2298-01BA1675B5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744D-E05F-B8A1-D494-28EF7967E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II. </a:t>
            </a:r>
            <a:r>
              <a:rPr lang="zh-TW" altLang="en-US" dirty="0">
                <a:solidFill>
                  <a:schemeClr val="tx2"/>
                </a:solidFill>
              </a:rPr>
              <a:t>網站的痛點</a:t>
            </a:r>
            <a:r>
              <a:rPr lang="en-HK" altLang="zh-TW" dirty="0">
                <a:solidFill>
                  <a:schemeClr val="tx2"/>
                </a:solidFill>
              </a:rPr>
              <a:t>(4/4)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5117A4F-9B06-4CCA-C7D4-D6DD19878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zh-TW" altLang="en-US" sz="2400" dirty="0"/>
              <a:t>活動未能在網頁上報名</a:t>
            </a:r>
            <a:endParaRPr lang="en-HK" altLang="zh-TW" sz="2400" dirty="0"/>
          </a:p>
          <a:p>
            <a:pPr marL="457200" indent="-457200">
              <a:buFont typeface="+mj-lt"/>
              <a:buAutoNum type="arabicPeriod" startAt="4"/>
            </a:pPr>
            <a:r>
              <a:rPr lang="zh-TW" altLang="en-US" sz="2400" dirty="0"/>
              <a:t>增加行政人手</a:t>
            </a:r>
            <a:endParaRPr lang="en-HK" altLang="zh-TW" sz="2400" dirty="0"/>
          </a:p>
          <a:p>
            <a:pPr marL="457200" indent="-457200">
              <a:buFont typeface="+mj-lt"/>
              <a:buAutoNum type="arabicPeriod" startAt="4"/>
            </a:pPr>
            <a:r>
              <a:rPr lang="zh-TW" altLang="en-US" sz="2400" dirty="0"/>
              <a:t>有些活動出現超額報名</a:t>
            </a:r>
            <a:endParaRPr lang="en-HK" altLang="zh-TW" sz="2400" dirty="0"/>
          </a:p>
          <a:p>
            <a:pPr marL="457200" indent="-457200">
              <a:buFont typeface="+mj-lt"/>
              <a:buAutoNum type="arabicPeriod" startAt="4"/>
            </a:pPr>
            <a:r>
              <a:rPr lang="zh-TW" altLang="en-US" sz="2400" dirty="0"/>
              <a:t>沒有會員登入系統</a:t>
            </a:r>
            <a:endParaRPr lang="en-HK" altLang="zh-TW" sz="2400" dirty="0"/>
          </a:p>
          <a:p>
            <a:pPr marL="457200" indent="-457200">
              <a:buFont typeface="+mj-lt"/>
              <a:buAutoNum type="arabicPeriod" startAt="4"/>
            </a:pPr>
            <a:r>
              <a:rPr lang="zh-TW" altLang="en-US" sz="2400" dirty="0"/>
              <a:t>手機版面無法閱讀</a:t>
            </a:r>
            <a:endParaRPr lang="en-HK" sz="24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DBDBDC7-229D-ACB3-B92B-70A30EC8B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0056" y="864108"/>
            <a:ext cx="3222630" cy="4667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AA1393-16BB-01A7-3C34-0A2C53325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1419" y="3228578"/>
            <a:ext cx="1641906" cy="275617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A3229B-00FD-958A-0187-121AAED66830}"/>
              </a:ext>
            </a:extLst>
          </p:cNvPr>
          <p:cNvSpPr txBox="1"/>
          <p:nvPr/>
        </p:nvSpPr>
        <p:spPr>
          <a:xfrm>
            <a:off x="158621" y="6411340"/>
            <a:ext cx="402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solidFill>
                  <a:schemeClr val="bg1"/>
                </a:solidFill>
              </a:rPr>
              <a:t>Python </a:t>
            </a:r>
            <a:r>
              <a:rPr lang="zh-TW" altLang="en-US" dirty="0">
                <a:solidFill>
                  <a:schemeClr val="bg1"/>
                </a:solidFill>
              </a:rPr>
              <a:t>網站框架開發助理證書</a:t>
            </a:r>
            <a:endParaRPr lang="en-H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856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640A8-ECED-63FF-338F-8798E6609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DD688-3A9F-F054-96A2-6027EF5F8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III. </a:t>
            </a:r>
            <a:r>
              <a:rPr lang="zh-TW" altLang="en-US" dirty="0">
                <a:solidFill>
                  <a:schemeClr val="tx2"/>
                </a:solidFill>
              </a:rPr>
              <a:t>挑戰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D144369-21DB-124A-9995-DE8333842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89838" lvl="2" indent="-514350">
              <a:buFont typeface="+mj-lt"/>
              <a:buAutoNum type="arabicPeriod"/>
            </a:pPr>
            <a:r>
              <a:rPr lang="zh-TW" altLang="en-US" sz="2800" dirty="0"/>
              <a:t>教會不願意作出改變</a:t>
            </a:r>
            <a:endParaRPr lang="en-HK" altLang="zh-TW" sz="2800" dirty="0"/>
          </a:p>
          <a:p>
            <a:pPr marL="989838" lvl="2" indent="-514350">
              <a:buFont typeface="+mj-lt"/>
              <a:buAutoNum type="arabicPeriod"/>
            </a:pPr>
            <a:r>
              <a:rPr lang="zh-TW" altLang="en-US" sz="2800" dirty="0"/>
              <a:t>現有數據庫資料不完整，需要大量人手更新</a:t>
            </a:r>
            <a:endParaRPr lang="en-HK" altLang="zh-TW" sz="2800" dirty="0"/>
          </a:p>
          <a:p>
            <a:pPr marL="989838" lvl="2" indent="-514350">
              <a:buFont typeface="+mj-lt"/>
              <a:buAutoNum type="arabicPeriod"/>
            </a:pPr>
            <a:r>
              <a:rPr lang="zh-TW" altLang="en-US" sz="2800" dirty="0"/>
              <a:t>擔心網絡安全問題，讓會員資料外洩</a:t>
            </a:r>
            <a:endParaRPr lang="en-HK" altLang="zh-TW" sz="2800" dirty="0"/>
          </a:p>
          <a:p>
            <a:pPr marL="989838" lvl="2" indent="-514350">
              <a:buFont typeface="+mj-lt"/>
              <a:buAutoNum type="arabicPeriod"/>
            </a:pPr>
            <a:r>
              <a:rPr lang="zh-TW" altLang="en-US" sz="2800" dirty="0"/>
              <a:t>有部份會員未能用手機報名，以致網上報名人數與實際有偏差</a:t>
            </a:r>
            <a:endParaRPr lang="en-HK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E99B62-74B3-9B4C-5BD4-11DE73BC4C2E}"/>
              </a:ext>
            </a:extLst>
          </p:cNvPr>
          <p:cNvSpPr txBox="1"/>
          <p:nvPr/>
        </p:nvSpPr>
        <p:spPr>
          <a:xfrm>
            <a:off x="158621" y="6411340"/>
            <a:ext cx="402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solidFill>
                  <a:schemeClr val="bg1"/>
                </a:solidFill>
              </a:rPr>
              <a:t>Python </a:t>
            </a:r>
            <a:r>
              <a:rPr lang="zh-TW" altLang="en-US" dirty="0">
                <a:solidFill>
                  <a:schemeClr val="bg1"/>
                </a:solidFill>
              </a:rPr>
              <a:t>網站框架開發助理證書</a:t>
            </a:r>
            <a:endParaRPr lang="en-HK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736224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1409</TotalTime>
  <Words>552</Words>
  <Application>Microsoft Office PowerPoint</Application>
  <PresentationFormat>Widescreen</PresentationFormat>
  <Paragraphs>70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Corbel</vt:lpstr>
      <vt:lpstr>Wingdings</vt:lpstr>
      <vt:lpstr>Wingdings 2</vt:lpstr>
      <vt:lpstr>Frame</vt:lpstr>
      <vt:lpstr>Acrobat Document</vt:lpstr>
      <vt:lpstr> 網站華麗      新</vt:lpstr>
      <vt:lpstr>專案成員</vt:lpstr>
      <vt:lpstr>內容</vt:lpstr>
      <vt:lpstr>I. 背景</vt:lpstr>
      <vt:lpstr>II. 現況-網站的痛點(1/4)</vt:lpstr>
      <vt:lpstr>II. 網站的痛點(2/4)</vt:lpstr>
      <vt:lpstr>II. 網站的痛點(3/4)</vt:lpstr>
      <vt:lpstr>II. 網站的痛點(4/4)</vt:lpstr>
      <vt:lpstr>III. 挑戰</vt:lpstr>
      <vt:lpstr>IV. 解決方案 -頁面優化</vt:lpstr>
      <vt:lpstr>IV. 解決方案 -新增功能</vt:lpstr>
      <vt:lpstr>V. UML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Grace Leong</cp:lastModifiedBy>
  <cp:revision>33</cp:revision>
  <dcterms:created xsi:type="dcterms:W3CDTF">2025-06-10T08:02:30Z</dcterms:created>
  <dcterms:modified xsi:type="dcterms:W3CDTF">2026-01-28T02:39:20Z</dcterms:modified>
</cp:coreProperties>
</file>

<file path=docProps/thumbnail.jpeg>
</file>